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4"/>
  </p:notesMasterIdLst>
  <p:handoutMasterIdLst>
    <p:handoutMasterId r:id="rId15"/>
  </p:handoutMasterIdLst>
  <p:sldIdLst>
    <p:sldId id="263" r:id="rId4"/>
    <p:sldId id="279" r:id="rId5"/>
    <p:sldId id="290" r:id="rId6"/>
    <p:sldId id="289" r:id="rId7"/>
    <p:sldId id="291" r:id="rId8"/>
    <p:sldId id="294" r:id="rId9"/>
    <p:sldId id="296" r:id="rId10"/>
    <p:sldId id="295" r:id="rId11"/>
    <p:sldId id="297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5407" autoAdjust="0"/>
  </p:normalViewPr>
  <p:slideViewPr>
    <p:cSldViewPr showGuides="1">
      <p:cViewPr varScale="1">
        <p:scale>
          <a:sx n="82" d="100"/>
          <a:sy n="82" d="100"/>
        </p:scale>
        <p:origin x="9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313F6-AC6B-4528-AEA6-85E24BBBE56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473D5-73F0-487B-9D0B-1D43341A19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3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473D5-73F0-487B-9D0B-1D43341A19C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ziende.unibo.i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5184576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 «APERTA»</a:t>
            </a:r>
          </a:p>
          <a:p>
            <a:pPr algn="ctr">
              <a:spcBef>
                <a:spcPts val="0"/>
              </a:spcBef>
            </a:pPr>
            <a:r>
              <a:rPr lang="it-IT" sz="2400" b="0" dirty="0"/>
              <a:t>(</a:t>
            </a:r>
            <a:r>
              <a:rPr lang="it-IT" sz="2400" dirty="0"/>
              <a:t>per studenti iscritti a Scienze della Formazione primaria</a:t>
            </a:r>
            <a:r>
              <a:rPr lang="it-IT" sz="2400" b="0" dirty="0"/>
              <a:t>)</a:t>
            </a: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79DEB-A175-4878-AA7F-216CDAC20735}"/>
              </a:ext>
            </a:extLst>
          </p:cNvPr>
          <p:cNvSpPr txBox="1"/>
          <p:nvPr/>
        </p:nvSpPr>
        <p:spPr>
          <a:xfrm>
            <a:off x="5375920" y="5085184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AREA INNOVAZIONE – ARIN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9EE6F944-AC24-47B5-9CC2-5A7952C1A1F2}"/>
              </a:ext>
            </a:extLst>
          </p:cNvPr>
          <p:cNvSpPr txBox="1">
            <a:spLocks/>
          </p:cNvSpPr>
          <p:nvPr/>
        </p:nvSpPr>
        <p:spPr>
          <a:xfrm>
            <a:off x="767408" y="2204864"/>
            <a:ext cx="10441160" cy="43204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Ufficio Tirocini area umanistica</a:t>
            </a:r>
          </a:p>
          <a:p>
            <a:r>
              <a:rPr lang="it-IT" sz="1800" b="1" dirty="0"/>
              <a:t>Contatti </a:t>
            </a:r>
          </a:p>
          <a:p>
            <a:pPr algn="l"/>
            <a:r>
              <a:rPr lang="it-IT" sz="1800" b="1" dirty="0"/>
              <a:t>Ufficio Tirocini Area Umanistica</a:t>
            </a:r>
          </a:p>
          <a:p>
            <a:pPr algn="l"/>
            <a:r>
              <a:rPr lang="it-IT" sz="1800" dirty="0"/>
              <a:t>email: </a:t>
            </a:r>
            <a:r>
              <a:rPr lang="it-IT" sz="1800" dirty="0">
                <a:solidFill>
                  <a:srgbClr val="1D6684"/>
                </a:solidFill>
                <a:hlinkClick r:id="rId2"/>
              </a:rPr>
              <a:t>arin.tirociniformazione@unibo.it</a:t>
            </a:r>
            <a:r>
              <a:rPr lang="it-IT" sz="1800" dirty="0"/>
              <a:t>; </a:t>
            </a:r>
            <a:r>
              <a:rPr lang="it-IT" sz="1800" dirty="0" err="1"/>
              <a:t>tel</a:t>
            </a:r>
            <a:r>
              <a:rPr lang="it-IT" sz="1800" cap="all" dirty="0"/>
              <a:t>:</a:t>
            </a:r>
            <a:r>
              <a:rPr lang="it-IT" sz="1800" dirty="0"/>
              <a:t> 051 2084000, indirizzo</a:t>
            </a:r>
            <a:r>
              <a:rPr lang="it-IT" sz="1800" cap="all" dirty="0"/>
              <a:t>:</a:t>
            </a:r>
            <a:r>
              <a:rPr lang="it-IT" sz="1800" dirty="0"/>
              <a:t> Via Filippo Re, 10 - 40126 Bologna</a:t>
            </a:r>
          </a:p>
          <a:p>
            <a:pPr algn="l"/>
            <a:endParaRPr lang="it-IT" sz="1050" b="1" dirty="0"/>
          </a:p>
          <a:p>
            <a:pPr algn="l"/>
            <a:endParaRPr lang="it-IT" sz="1800" dirty="0"/>
          </a:p>
          <a:p>
            <a:pPr algn="l"/>
            <a:r>
              <a:rPr lang="it-IT" sz="1800" b="1" dirty="0"/>
              <a:t>Servizio Convenzioni </a:t>
            </a:r>
          </a:p>
          <a:p>
            <a:pPr algn="l"/>
            <a:r>
              <a:rPr lang="it-IT" sz="1800" dirty="0"/>
              <a:t>email: </a:t>
            </a:r>
            <a:r>
              <a:rPr lang="it-IT" sz="1800" dirty="0">
                <a:hlinkClick r:id="rId3"/>
              </a:rPr>
              <a:t>arin.convenzionitirociniumanistica@unibo.it</a:t>
            </a:r>
            <a:r>
              <a:rPr lang="it-IT" sz="1800" dirty="0"/>
              <a:t>, </a:t>
            </a:r>
            <a:r>
              <a:rPr lang="it-IT" sz="1800" dirty="0" err="1"/>
              <a:t>tel</a:t>
            </a:r>
            <a:r>
              <a:rPr lang="it-IT" sz="1800" dirty="0"/>
              <a:t>: 051 2084003, via Filippo Re, 10 - 40126 Bologna</a:t>
            </a:r>
          </a:p>
          <a:p>
            <a:pPr algn="l"/>
            <a:r>
              <a:rPr lang="it-IT" dirty="0"/>
              <a:t>L'Ufficio Tirocini è temporaneamente CHIUSO AL PUBBLICO e garantisce il funzionamento unicamente da remoto (e-mail e telefono). Lo sportello telefonico è attivo il lunedì, il martedì, il giovedì, il venerdì dalle 9,00 alle 12,00</a:t>
            </a:r>
          </a:p>
          <a:p>
            <a:pPr algn="l"/>
            <a:endParaRPr lang="it-IT" sz="1800" dirty="0"/>
          </a:p>
          <a:p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59E7E45-8606-4431-BAAF-745C74659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19" r="-654" b="28788"/>
          <a:stretch/>
        </p:blipFill>
        <p:spPr>
          <a:xfrm>
            <a:off x="1775520" y="1124744"/>
            <a:ext cx="9721080" cy="4536504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E50B10-6C61-4070-B45B-B3B7D0809D41}"/>
              </a:ext>
            </a:extLst>
          </p:cNvPr>
          <p:cNvCxnSpPr>
            <a:cxnSpLocks/>
          </p:cNvCxnSpPr>
          <p:nvPr/>
        </p:nvCxnSpPr>
        <p:spPr>
          <a:xfrm>
            <a:off x="1559496" y="3190329"/>
            <a:ext cx="432048" cy="20266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D06E623-D466-4B73-B099-92D8533288F4}"/>
              </a:ext>
            </a:extLst>
          </p:cNvPr>
          <p:cNvSpPr txBox="1"/>
          <p:nvPr/>
        </p:nvSpPr>
        <p:spPr>
          <a:xfrm>
            <a:off x="191344" y="2420888"/>
            <a:ext cx="1584176" cy="76944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Collegati al sito </a:t>
            </a:r>
            <a:r>
              <a:rPr lang="it-IT" sz="1100" dirty="0">
                <a:hlinkClick r:id="rId4"/>
              </a:rPr>
              <a:t>https://aziende.unibo.it</a:t>
            </a:r>
            <a:r>
              <a:rPr lang="it-IT" sz="1100" dirty="0"/>
              <a:t> e accedi con le tue credenziali</a:t>
            </a:r>
          </a:p>
        </p:txBody>
      </p: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91595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775520" y="4653136"/>
            <a:ext cx="1296144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B16298-FDCC-4B8F-B9AC-028A2C7EC669}"/>
              </a:ext>
            </a:extLst>
          </p:cNvPr>
          <p:cNvSpPr txBox="1"/>
          <p:nvPr/>
        </p:nvSpPr>
        <p:spPr>
          <a:xfrm>
            <a:off x="191344" y="4365104"/>
            <a:ext cx="1512168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«nuova offerta di tirocinio»</a:t>
            </a:r>
          </a:p>
        </p:txBody>
      </p: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5600C05-585A-4101-B494-70A085989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7" y="1772816"/>
            <a:ext cx="12192000" cy="3600400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H="1">
            <a:off x="2423592" y="2924944"/>
            <a:ext cx="1728192" cy="288032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2495600" y="2060848"/>
            <a:ext cx="1584176" cy="72008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F850C22-7B35-4DC2-8943-2DFCA5C96001}"/>
              </a:ext>
            </a:extLst>
          </p:cNvPr>
          <p:cNvSpPr txBox="1"/>
          <p:nvPr/>
        </p:nvSpPr>
        <p:spPr>
          <a:xfrm>
            <a:off x="4367808" y="2638073"/>
            <a:ext cx="1512168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Selezionare «tirocinio curriculare»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BFFB4AE-F19E-4455-B985-C70A95EA55DE}"/>
              </a:ext>
            </a:extLst>
          </p:cNvPr>
          <p:cNvSpPr txBox="1"/>
          <p:nvPr/>
        </p:nvSpPr>
        <p:spPr>
          <a:xfrm>
            <a:off x="4151784" y="1341929"/>
            <a:ext cx="5249214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La convenzione stipulata con una struttura è valida per ospitare tirocinanti iscritti a tutti i corsi di studio dell’Ateneo di Bologna delle aree non mediche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880B6D7-03BC-4718-A434-4E151129C0B5}"/>
              </a:ext>
            </a:extLst>
          </p:cNvPr>
          <p:cNvSpPr txBox="1"/>
          <p:nvPr/>
        </p:nvSpPr>
        <p:spPr>
          <a:xfrm>
            <a:off x="1739516" y="4798894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Cliccare «no»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62C483C-96E5-459D-8E74-25120911984B}"/>
              </a:ext>
            </a:extLst>
          </p:cNvPr>
          <p:cNvCxnSpPr/>
          <p:nvPr/>
        </p:nvCxnSpPr>
        <p:spPr>
          <a:xfrm flipH="1" flipV="1">
            <a:off x="1631504" y="4581128"/>
            <a:ext cx="432048" cy="144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4BF99D41-13B9-42DA-94B1-A7C3C1A96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" y="746657"/>
            <a:ext cx="4562793" cy="5984139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44624"/>
            <a:ext cx="11593288" cy="472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Inserire i dati relativi al tirocinio (quelli con * sono obbligatori), quindi clicca su «Avanti»</a:t>
            </a:r>
            <a:endParaRPr lang="it-IT" sz="16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28D955A6-C2C7-498B-9205-F59264FFF1D8}"/>
              </a:ext>
            </a:extLst>
          </p:cNvPr>
          <p:cNvSpPr txBox="1">
            <a:spLocks/>
          </p:cNvSpPr>
          <p:nvPr/>
        </p:nvSpPr>
        <p:spPr>
          <a:xfrm>
            <a:off x="4996315" y="735758"/>
            <a:ext cx="2832246" cy="69473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  <a:latin typeface="+mn-lt"/>
              </a:rPr>
              <a:t>scrivere “tirocinio diretto II anno” (oppure III anno, IV anno o V anno in base al tirocinio di riferimento</a:t>
            </a:r>
            <a:r>
              <a:rPr lang="it-IT" sz="1100" b="0" dirty="0">
                <a:solidFill>
                  <a:schemeClr val="tx1"/>
                </a:solidFill>
                <a:latin typeface="+mn-lt"/>
              </a:rPr>
              <a:t>) </a:t>
            </a:r>
            <a:endParaRPr lang="it-IT" sz="11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E605B23-5E97-403A-A8E0-3913D8BDB6DE}"/>
              </a:ext>
            </a:extLst>
          </p:cNvPr>
          <p:cNvCxnSpPr>
            <a:cxnSpLocks/>
          </p:cNvCxnSpPr>
          <p:nvPr/>
        </p:nvCxnSpPr>
        <p:spPr>
          <a:xfrm flipH="1">
            <a:off x="4661796" y="1355242"/>
            <a:ext cx="222983" cy="15903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3EFC8C3-66A8-47EA-A4E8-4B9F17A92FB6}"/>
              </a:ext>
            </a:extLst>
          </p:cNvPr>
          <p:cNvCxnSpPr>
            <a:cxnSpLocks/>
          </p:cNvCxnSpPr>
          <p:nvPr/>
        </p:nvCxnSpPr>
        <p:spPr>
          <a:xfrm flipH="1">
            <a:off x="4071922" y="2236100"/>
            <a:ext cx="812857" cy="227139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1AF12E7-6540-4ABC-AC2E-94D749DF5D9D}"/>
              </a:ext>
            </a:extLst>
          </p:cNvPr>
          <p:cNvCxnSpPr>
            <a:cxnSpLocks/>
            <a:stCxn id="16" idx="3"/>
          </p:cNvCxnSpPr>
          <p:nvPr/>
        </p:nvCxnSpPr>
        <p:spPr>
          <a:xfrm flipH="1">
            <a:off x="3087918" y="3738727"/>
            <a:ext cx="1770014" cy="264115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DDB79F0-2D90-45D6-9F1F-DA45865009C2}"/>
              </a:ext>
            </a:extLst>
          </p:cNvPr>
          <p:cNvSpPr txBox="1"/>
          <p:nvPr/>
        </p:nvSpPr>
        <p:spPr>
          <a:xfrm flipH="1">
            <a:off x="1919536" y="5445225"/>
            <a:ext cx="144016" cy="1440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B08CBB3C-49AF-410E-9795-9D0CB69E9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5445225"/>
            <a:ext cx="1143000" cy="257175"/>
          </a:xfrm>
          <a:prstGeom prst="rect">
            <a:avLst/>
          </a:prstGeom>
        </p:spPr>
      </p:pic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EBEC8036-C73F-41FC-8FE3-FCAF09BF877A}"/>
              </a:ext>
            </a:extLst>
          </p:cNvPr>
          <p:cNvCxnSpPr>
            <a:cxnSpLocks/>
          </p:cNvCxnSpPr>
          <p:nvPr/>
        </p:nvCxnSpPr>
        <p:spPr>
          <a:xfrm flipH="1" flipV="1">
            <a:off x="3054927" y="4583817"/>
            <a:ext cx="1312881" cy="1107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gnaposto testo 1">
            <a:extLst>
              <a:ext uri="{FF2B5EF4-FFF2-40B4-BE49-F238E27FC236}">
                <a16:creationId xmlns:a16="http://schemas.microsoft.com/office/drawing/2014/main" id="{D0EFA891-AD7F-467C-B927-9AEA4F97DA94}"/>
              </a:ext>
            </a:extLst>
          </p:cNvPr>
          <p:cNvSpPr txBox="1">
            <a:spLocks/>
          </p:cNvSpPr>
          <p:nvPr/>
        </p:nvSpPr>
        <p:spPr>
          <a:xfrm>
            <a:off x="4776909" y="4480151"/>
            <a:ext cx="2922199" cy="415292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date di svolgimento previste per questo T (Schema) 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F3468E7-F26B-4627-89AD-DE6E326183B6}"/>
              </a:ext>
            </a:extLst>
          </p:cNvPr>
          <p:cNvCxnSpPr>
            <a:cxnSpLocks/>
          </p:cNvCxnSpPr>
          <p:nvPr/>
        </p:nvCxnSpPr>
        <p:spPr>
          <a:xfrm flipH="1" flipV="1">
            <a:off x="3711367" y="4967619"/>
            <a:ext cx="1065543" cy="42325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testo 1">
            <a:extLst>
              <a:ext uri="{FF2B5EF4-FFF2-40B4-BE49-F238E27FC236}">
                <a16:creationId xmlns:a16="http://schemas.microsoft.com/office/drawing/2014/main" id="{EE4BE4D3-FC3A-4A88-AB85-2AD99DACFAD2}"/>
              </a:ext>
            </a:extLst>
          </p:cNvPr>
          <p:cNvSpPr txBox="1">
            <a:spLocks/>
          </p:cNvSpPr>
          <p:nvPr/>
        </p:nvSpPr>
        <p:spPr>
          <a:xfrm>
            <a:off x="4996315" y="1457636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Inserire Scuola primaria/Scuola dell’infanzia 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E170AA6-CF02-4CD6-8ED0-713AE9A3E62E}"/>
              </a:ext>
            </a:extLst>
          </p:cNvPr>
          <p:cNvCxnSpPr>
            <a:cxnSpLocks/>
          </p:cNvCxnSpPr>
          <p:nvPr/>
        </p:nvCxnSpPr>
        <p:spPr>
          <a:xfrm flipH="1">
            <a:off x="4773332" y="1660036"/>
            <a:ext cx="222983" cy="15903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gnaposto testo 1">
            <a:extLst>
              <a:ext uri="{FF2B5EF4-FFF2-40B4-BE49-F238E27FC236}">
                <a16:creationId xmlns:a16="http://schemas.microsoft.com/office/drawing/2014/main" id="{8CA15F3B-7EAB-4EFA-9F4E-8A3EDC326A9B}"/>
              </a:ext>
            </a:extLst>
          </p:cNvPr>
          <p:cNvSpPr txBox="1">
            <a:spLocks/>
          </p:cNvSpPr>
          <p:nvPr/>
        </p:nvSpPr>
        <p:spPr>
          <a:xfrm>
            <a:off x="4973014" y="2048822"/>
            <a:ext cx="2726094" cy="55324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Come riportati nel File «schema»</a:t>
            </a:r>
          </a:p>
        </p:txBody>
      </p:sp>
      <p:sp>
        <p:nvSpPr>
          <p:cNvPr id="24" name="Segnaposto testo 1">
            <a:extLst>
              <a:ext uri="{FF2B5EF4-FFF2-40B4-BE49-F238E27FC236}">
                <a16:creationId xmlns:a16="http://schemas.microsoft.com/office/drawing/2014/main" id="{D5D62B89-02B7-4CD8-AF3E-4F4BD8E44A14}"/>
              </a:ext>
            </a:extLst>
          </p:cNvPr>
          <p:cNvSpPr txBox="1">
            <a:spLocks/>
          </p:cNvSpPr>
          <p:nvPr/>
        </p:nvSpPr>
        <p:spPr>
          <a:xfrm>
            <a:off x="7828561" y="2602064"/>
            <a:ext cx="2755869" cy="89894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tirocinio osservativo/attivo” per II e III anno, “tirocinio progettuale/attivo” per IV e V anno (Schema) </a:t>
            </a:r>
            <a:r>
              <a:rPr lang="it-IT" sz="1100" dirty="0">
                <a:solidFill>
                  <a:schemeClr val="tx1"/>
                </a:solidFill>
                <a:latin typeface="+mn-lt"/>
              </a:rPr>
              <a:t>Inserire Nominativo e telefono della persona che segue la pubblicazione delle offerte</a:t>
            </a:r>
            <a:r>
              <a:rPr lang="it-IT" sz="1100" b="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EBB33BF-F31F-456F-AA74-D692324A678F}"/>
              </a:ext>
            </a:extLst>
          </p:cNvPr>
          <p:cNvCxnSpPr>
            <a:cxnSpLocks/>
          </p:cNvCxnSpPr>
          <p:nvPr/>
        </p:nvCxnSpPr>
        <p:spPr>
          <a:xfrm flipH="1">
            <a:off x="4102617" y="2896093"/>
            <a:ext cx="3649567" cy="9393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1">
            <a:extLst>
              <a:ext uri="{FF2B5EF4-FFF2-40B4-BE49-F238E27FC236}">
                <a16:creationId xmlns:a16="http://schemas.microsoft.com/office/drawing/2014/main" id="{E845B2C2-2DA5-4DE4-A11E-42F95E967A2F}"/>
              </a:ext>
            </a:extLst>
          </p:cNvPr>
          <p:cNvSpPr txBox="1">
            <a:spLocks/>
          </p:cNvSpPr>
          <p:nvPr/>
        </p:nvSpPr>
        <p:spPr>
          <a:xfrm>
            <a:off x="4976362" y="3279913"/>
            <a:ext cx="2726094" cy="55324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Indicare il numero massimo di tirocinanti che si è disponibile ad accogliere in riferimento all’anno di tirocinio scelto </a:t>
            </a:r>
          </a:p>
        </p:txBody>
      </p:sp>
      <p:sp>
        <p:nvSpPr>
          <p:cNvPr id="29" name="Segnaposto testo 1">
            <a:extLst>
              <a:ext uri="{FF2B5EF4-FFF2-40B4-BE49-F238E27FC236}">
                <a16:creationId xmlns:a16="http://schemas.microsoft.com/office/drawing/2014/main" id="{8FBFD37B-15CF-4ED1-AEBB-428223574AC0}"/>
              </a:ext>
            </a:extLst>
          </p:cNvPr>
          <p:cNvSpPr txBox="1">
            <a:spLocks/>
          </p:cNvSpPr>
          <p:nvPr/>
        </p:nvSpPr>
        <p:spPr>
          <a:xfrm>
            <a:off x="4985692" y="3870784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n. ore tirocinio diretto (Schema). 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79AC6A8B-F71B-4103-8371-DF7B0F3FDB2F}"/>
              </a:ext>
            </a:extLst>
          </p:cNvPr>
          <p:cNvCxnSpPr>
            <a:cxnSpLocks/>
          </p:cNvCxnSpPr>
          <p:nvPr/>
        </p:nvCxnSpPr>
        <p:spPr>
          <a:xfrm flipH="1">
            <a:off x="3359696" y="4158816"/>
            <a:ext cx="1309671" cy="5227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egnaposto testo 1">
            <a:extLst>
              <a:ext uri="{FF2B5EF4-FFF2-40B4-BE49-F238E27FC236}">
                <a16:creationId xmlns:a16="http://schemas.microsoft.com/office/drawing/2014/main" id="{2A76916C-6446-4C32-9208-01F3465A06F9}"/>
              </a:ext>
            </a:extLst>
          </p:cNvPr>
          <p:cNvSpPr txBox="1">
            <a:spLocks/>
          </p:cNvSpPr>
          <p:nvPr/>
        </p:nvSpPr>
        <p:spPr>
          <a:xfrm>
            <a:off x="4884779" y="5328297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Si può scrivere «sedi varie» solo se non si conosce il plesso</a:t>
            </a:r>
          </a:p>
        </p:txBody>
      </p:sp>
      <p:sp>
        <p:nvSpPr>
          <p:cNvPr id="32" name="Segnaposto testo 1">
            <a:extLst>
              <a:ext uri="{FF2B5EF4-FFF2-40B4-BE49-F238E27FC236}">
                <a16:creationId xmlns:a16="http://schemas.microsoft.com/office/drawing/2014/main" id="{C42D87EC-06F5-4E8F-8B6C-64824DC7FFB9}"/>
              </a:ext>
            </a:extLst>
          </p:cNvPr>
          <p:cNvSpPr txBox="1">
            <a:spLocks/>
          </p:cNvSpPr>
          <p:nvPr/>
        </p:nvSpPr>
        <p:spPr>
          <a:xfrm>
            <a:off x="4801613" y="6045852"/>
            <a:ext cx="2922199" cy="415292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date di pubblicazione previste per questo T (Schema) 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EAD89050-E9FB-4FEC-8C31-40326B20BB18}"/>
              </a:ext>
            </a:extLst>
          </p:cNvPr>
          <p:cNvCxnSpPr>
            <a:cxnSpLocks/>
          </p:cNvCxnSpPr>
          <p:nvPr/>
        </p:nvCxnSpPr>
        <p:spPr>
          <a:xfrm flipH="1" flipV="1">
            <a:off x="3054927" y="6045852"/>
            <a:ext cx="1183284" cy="65491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888088" y="1780084"/>
            <a:ext cx="4968552" cy="92883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  <a:latin typeface="+mn-lt"/>
              </a:rPr>
              <a:t>Scrivere nome e cognome del referente del tirocinio/tutor dei tirocinanti e il relativo indirizzo e-mail che gli studenti utilizzeranno per prendere il primo contatto con la scuola (può anche essere un unico tutor per tutto l’istituto)  </a:t>
            </a:r>
            <a:endParaRPr lang="it-IT" sz="1200" dirty="0">
              <a:solidFill>
                <a:schemeClr val="tx1"/>
              </a:solidFill>
              <a:highlight>
                <a:srgbClr val="FFFF00"/>
              </a:highlight>
              <a:latin typeface="+mn-lt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E7868614-D899-4FE2-99FB-25A8F9BEC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4649316"/>
            <a:ext cx="381000" cy="7239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7746DE7-A41A-4000-B89B-D6BBF54A055F}"/>
              </a:ext>
            </a:extLst>
          </p:cNvPr>
          <p:cNvSpPr txBox="1"/>
          <p:nvPr/>
        </p:nvSpPr>
        <p:spPr>
          <a:xfrm>
            <a:off x="7104112" y="5672441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ADB12C7-F992-448D-AC8D-4624E41EFF0F}"/>
              </a:ext>
            </a:extLst>
          </p:cNvPr>
          <p:cNvCxnSpPr>
            <a:cxnSpLocks/>
          </p:cNvCxnSpPr>
          <p:nvPr/>
        </p:nvCxnSpPr>
        <p:spPr>
          <a:xfrm flipH="1">
            <a:off x="6439760" y="5803246"/>
            <a:ext cx="664352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6498B1A-D791-47AE-A601-C3808E7095FF}"/>
              </a:ext>
            </a:extLst>
          </p:cNvPr>
          <p:cNvSpPr txBox="1"/>
          <p:nvPr/>
        </p:nvSpPr>
        <p:spPr>
          <a:xfrm>
            <a:off x="5087888" y="5995968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40BB236-DBDF-4583-A5CC-07075F7343C5}"/>
              </a:ext>
            </a:extLst>
          </p:cNvPr>
          <p:cNvCxnSpPr>
            <a:cxnSpLocks/>
          </p:cNvCxnSpPr>
          <p:nvPr/>
        </p:nvCxnSpPr>
        <p:spPr>
          <a:xfrm flipH="1" flipV="1">
            <a:off x="4367367" y="5852286"/>
            <a:ext cx="676380" cy="13729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C21306F2-403A-4246-96F5-31AD8A9D1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9" y="1676857"/>
            <a:ext cx="11593288" cy="4084555"/>
          </a:xfrm>
          <a:prstGeom prst="rect">
            <a:avLst/>
          </a:prstGeom>
        </p:spPr>
      </p:pic>
      <p:sp>
        <p:nvSpPr>
          <p:cNvPr id="14" name="Segnaposto testo 1">
            <a:extLst>
              <a:ext uri="{FF2B5EF4-FFF2-40B4-BE49-F238E27FC236}">
                <a16:creationId xmlns:a16="http://schemas.microsoft.com/office/drawing/2014/main" id="{60CEB014-2423-4EA3-B417-09644D6946A6}"/>
              </a:ext>
            </a:extLst>
          </p:cNvPr>
          <p:cNvSpPr txBox="1">
            <a:spLocks/>
          </p:cNvSpPr>
          <p:nvPr/>
        </p:nvSpPr>
        <p:spPr>
          <a:xfrm>
            <a:off x="6287345" y="2420888"/>
            <a:ext cx="4489176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Cliccare «lauree di secondo livello»</a:t>
            </a:r>
          </a:p>
        </p:txBody>
      </p:sp>
      <p:sp>
        <p:nvSpPr>
          <p:cNvPr id="15" name="Segnaposto testo 1">
            <a:extLst>
              <a:ext uri="{FF2B5EF4-FFF2-40B4-BE49-F238E27FC236}">
                <a16:creationId xmlns:a16="http://schemas.microsoft.com/office/drawing/2014/main" id="{48012E3A-A109-41CA-8FDC-78BC9F615B08}"/>
              </a:ext>
            </a:extLst>
          </p:cNvPr>
          <p:cNvSpPr txBox="1">
            <a:spLocks/>
          </p:cNvSpPr>
          <p:nvPr/>
        </p:nvSpPr>
        <p:spPr>
          <a:xfrm>
            <a:off x="6287345" y="2996785"/>
            <a:ext cx="5156593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  <a:latin typeface="+mn-lt"/>
              </a:rPr>
              <a:t>Selezionare Scienze dell’educazione e della formazione </a:t>
            </a:r>
          </a:p>
        </p:txBody>
      </p:sp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8CD04C2C-14EE-45E7-85B2-838AF42B3845}"/>
              </a:ext>
            </a:extLst>
          </p:cNvPr>
          <p:cNvSpPr txBox="1">
            <a:spLocks/>
          </p:cNvSpPr>
          <p:nvPr/>
        </p:nvSpPr>
        <p:spPr>
          <a:xfrm>
            <a:off x="6287345" y="3632530"/>
            <a:ext cx="5156593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Selezionare Scienze della formazione primaria (quinquennale) Bologna 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88A8584-9C7B-449F-855D-35A894FD5C3D}"/>
              </a:ext>
            </a:extLst>
          </p:cNvPr>
          <p:cNvCxnSpPr>
            <a:cxnSpLocks/>
          </p:cNvCxnSpPr>
          <p:nvPr/>
        </p:nvCxnSpPr>
        <p:spPr>
          <a:xfrm flipH="1">
            <a:off x="5159896" y="2636995"/>
            <a:ext cx="966193" cy="21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A9D058BE-CF3D-4384-838F-FE18461E8EEF}"/>
              </a:ext>
            </a:extLst>
          </p:cNvPr>
          <p:cNvCxnSpPr>
            <a:cxnSpLocks/>
          </p:cNvCxnSpPr>
          <p:nvPr/>
        </p:nvCxnSpPr>
        <p:spPr>
          <a:xfrm flipH="1">
            <a:off x="5951984" y="3848637"/>
            <a:ext cx="326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7E6113A6-71BB-488E-B3FC-FB2AD24A09B6}"/>
              </a:ext>
            </a:extLst>
          </p:cNvPr>
          <p:cNvCxnSpPr>
            <a:cxnSpLocks/>
          </p:cNvCxnSpPr>
          <p:nvPr/>
        </p:nvCxnSpPr>
        <p:spPr>
          <a:xfrm flipH="1" flipV="1">
            <a:off x="5087889" y="3081288"/>
            <a:ext cx="1038199" cy="131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>
            <a:extLst>
              <a:ext uri="{FF2B5EF4-FFF2-40B4-BE49-F238E27FC236}">
                <a16:creationId xmlns:a16="http://schemas.microsoft.com/office/drawing/2014/main" id="{27CA4EC6-1C41-4276-BD9E-DE9326461A35}"/>
              </a:ext>
            </a:extLst>
          </p:cNvPr>
          <p:cNvSpPr/>
          <p:nvPr/>
        </p:nvSpPr>
        <p:spPr>
          <a:xfrm>
            <a:off x="703195" y="911922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Selezionare l’ambito e il Corso di Studio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86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0" dirty="0">
                <a:solidFill>
                  <a:schemeClr val="tx1"/>
                </a:solidFill>
                <a:latin typeface="+mn-lt"/>
              </a:rPr>
              <a:t>A questo punto comparirà una schermata che riassume tutti i dati relativi all’offerta di tirocinio. Salvando i dati la richiesta sarà visibile all’ufficio tirocini che potrà approvarla e quindi renderla visibile agli studenti. </a:t>
            </a:r>
          </a:p>
          <a:p>
            <a:r>
              <a:rPr lang="it-IT" sz="1800" b="0" dirty="0">
                <a:solidFill>
                  <a:schemeClr val="tx1"/>
                </a:solidFill>
                <a:latin typeface="+mn-lt"/>
              </a:rPr>
              <a:t>I passi successivi sono descritti nel file “Come accettare una richiesta di tirocinio”</a:t>
            </a:r>
            <a:r>
              <a:rPr lang="it-IT" b="0" dirty="0">
                <a:solidFill>
                  <a:schemeClr val="tx1"/>
                </a:solidFill>
              </a:rPr>
              <a:t> </a:t>
            </a: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 flipV="1">
            <a:off x="1063286" y="6065007"/>
            <a:ext cx="2452506" cy="520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3819BD-E522-4C77-BEC0-9DB91F66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152897"/>
            <a:ext cx="6934200" cy="58483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C34C48-465E-4B14-B5DD-2784A54FF1C8}"/>
              </a:ext>
            </a:extLst>
          </p:cNvPr>
          <p:cNvSpPr txBox="1"/>
          <p:nvPr/>
        </p:nvSpPr>
        <p:spPr>
          <a:xfrm flipH="1">
            <a:off x="1322040" y="6093296"/>
            <a:ext cx="1749624" cy="3317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479376" y="759848"/>
            <a:ext cx="11161240" cy="55494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0" dirty="0">
                <a:solidFill>
                  <a:schemeClr val="tx1"/>
                </a:solidFill>
              </a:rPr>
              <a:t>Dopo l’inserimento dell’offerta «aperta» l’Ufficio tirocini controlla i dati inseriti e la pubblica per renderla consultabile dagli studenti per il periodo indicato in fase di pubblicazione.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Per ogni candidatura presentata, il Soggetto ospitante riceve notifica per email e contatta lo studente per un colloquio conoscitivo: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positiva, accetta la candidatura e completa l’inserimento dei campi obbligatori relativi al tirocinio;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negativa, rifiuta la candidatura.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L’Ufficio Tirocini verifica la richiesta e procede ad assegnare il tutor.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Il Tutor accademico approva il programma di tirocinio e la Commissione Tirocini lo «approva». 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Lo Studente e il Referente per il Soggetto ospitante firmano elettronicamente il programma di tirocinio con un clic.</a:t>
            </a:r>
          </a:p>
          <a:p>
            <a:r>
              <a:rPr lang="it-IT" sz="1400" dirty="0">
                <a:solidFill>
                  <a:schemeClr val="tx1"/>
                </a:solidFill>
              </a:rPr>
              <a:t>Solo dopo le due firme lo Studente può scaricare il registro presenze e iniziare il tirocinio!</a:t>
            </a:r>
            <a:r>
              <a:rPr lang="it-IT" sz="1400" b="0" dirty="0">
                <a:solidFill>
                  <a:schemeClr val="tx1"/>
                </a:solidFill>
              </a:rPr>
              <a:t> </a:t>
            </a:r>
          </a:p>
          <a:p>
            <a:endParaRPr lang="it-IT" sz="5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ricaricare on line il registro presenze, firmato e timbrato alla pag.2 dal Tutor del Soggetto ospitante comprese le pagine col dettaglio di giornate, ore e attività svolte, caricare la relazione e tutti gli altri strumenti indicati dai Tutor e compilare il questionario sull'esperienza di tirocinio</a:t>
            </a:r>
            <a:r>
              <a:rPr lang="it-IT" sz="1400" dirty="0">
                <a:solidFill>
                  <a:schemeClr val="tx1"/>
                </a:solidFill>
              </a:rPr>
              <a:t>.</a:t>
            </a:r>
            <a:r>
              <a:rPr lang="it-IT" b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ospitante può compilare il questionario sull'esperienza di tirocinio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Grazie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1400" i="1" dirty="0">
                <a:solidFill>
                  <a:schemeClr val="tx1"/>
                </a:solidFill>
              </a:rPr>
              <a:t>per la collaborazione!</a:t>
            </a:r>
          </a:p>
          <a:p>
            <a:endParaRPr lang="it-IT" sz="1400" b="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C67ADE-88FA-47DB-84FF-7E558C0AA329}"/>
              </a:ext>
            </a:extLst>
          </p:cNvPr>
          <p:cNvSpPr txBox="1"/>
          <p:nvPr/>
        </p:nvSpPr>
        <p:spPr>
          <a:xfrm>
            <a:off x="2855640" y="221320"/>
            <a:ext cx="6094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Processo attivazione tirocinio</a:t>
            </a:r>
          </a:p>
        </p:txBody>
      </p:sp>
    </p:spTree>
    <p:extLst>
      <p:ext uri="{BB962C8B-B14F-4D97-AF65-F5344CB8AC3E}">
        <p14:creationId xmlns:p14="http://schemas.microsoft.com/office/powerpoint/2010/main" val="260537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697</Words>
  <Application>Microsoft Office PowerPoint</Application>
  <PresentationFormat>Widescreen</PresentationFormat>
  <Paragraphs>53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201</cp:revision>
  <dcterms:created xsi:type="dcterms:W3CDTF">2017-11-13T10:11:35Z</dcterms:created>
  <dcterms:modified xsi:type="dcterms:W3CDTF">2023-02-03T09:51:41Z</dcterms:modified>
</cp:coreProperties>
</file>